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27de4b38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27de4b38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f27de4b38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f27de4b38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1e625d59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f1e625d59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f3fbe71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f3fbe71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f27de4b38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f27de4b38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3fbe71fe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3fbe71fe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27de4b38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f27de4b38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27de4b38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27de4b38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f80ad99b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f80ad99b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27de4b38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27de4b38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1e625d5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1e625d5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1e625d5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f1e625d5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27de4b38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f27de4b38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52d7d62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52d7d62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f1e625d59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f1e625d59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f27de4b38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f27de4b38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f1e625d59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f1e625d59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27de4b38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f27de4b38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f27de4b38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f27de4b38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52d7d62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f52d7d62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1e625d5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f1e625d5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f27de4b38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f27de4b38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27de4b38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27de4b38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3fbe71f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f3fbe71f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f27de4b38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f27de4b38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27de4b38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27de4b38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27de4b38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f27de4b38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58.png"/><Relationship Id="rId6" Type="http://schemas.openxmlformats.org/officeDocument/2006/relationships/image" Target="../media/image57.png"/><Relationship Id="rId7"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59.png"/><Relationship Id="rId11" Type="http://schemas.openxmlformats.org/officeDocument/2006/relationships/image" Target="../media/image69.png"/><Relationship Id="rId10" Type="http://schemas.openxmlformats.org/officeDocument/2006/relationships/image" Target="../media/image61.png"/><Relationship Id="rId9" Type="http://schemas.openxmlformats.org/officeDocument/2006/relationships/image" Target="../media/image67.png"/><Relationship Id="rId5" Type="http://schemas.openxmlformats.org/officeDocument/2006/relationships/image" Target="../media/image51.png"/><Relationship Id="rId6" Type="http://schemas.openxmlformats.org/officeDocument/2006/relationships/image" Target="../media/image68.png"/><Relationship Id="rId7" Type="http://schemas.openxmlformats.org/officeDocument/2006/relationships/image" Target="../media/image52.png"/><Relationship Id="rId8"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4.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 Id="rId10" Type="http://schemas.openxmlformats.org/officeDocument/2006/relationships/image" Target="../media/image18.png"/><Relationship Id="rId9"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61150" y="744575"/>
            <a:ext cx="8891700" cy="2156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3.	Time-frequency representations: </a:t>
            </a:r>
            <a:br>
              <a:rPr lang="en"/>
            </a:br>
            <a:r>
              <a:rPr lang="en"/>
              <a:t>filter banks and transforms</a:t>
            </a:r>
            <a:endParaRPr/>
          </a:p>
        </p:txBody>
      </p:sp>
      <p:sp>
        <p:nvSpPr>
          <p:cNvPr id="55" name="Google Shape;55;p13"/>
          <p:cNvSpPr txBox="1"/>
          <p:nvPr>
            <p:ph idx="1" type="subTitle"/>
          </p:nvPr>
        </p:nvSpPr>
        <p:spPr>
          <a:xfrm>
            <a:off x="311700" y="2986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Xavier Serra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 banks</a:t>
            </a:r>
            <a:endParaRPr/>
          </a:p>
        </p:txBody>
      </p:sp>
      <p:sp>
        <p:nvSpPr>
          <p:cNvPr id="133" name="Google Shape;133;p22"/>
          <p:cNvSpPr txBox="1"/>
          <p:nvPr>
            <p:ph idx="1" type="body"/>
          </p:nvPr>
        </p:nvSpPr>
        <p:spPr>
          <a:xfrm>
            <a:off x="311700" y="923875"/>
            <a:ext cx="8520600" cy="767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An input signal s(n) is processed at the encoder by a parallel bank of (L - 1)-th order FIR bandpass filters, H_k(z). The bandpass analysis outputs,</a:t>
            </a:r>
            <a:endParaRPr/>
          </a:p>
        </p:txBody>
      </p:sp>
      <p:pic>
        <p:nvPicPr>
          <p:cNvPr id="134" name="Google Shape;134;p22"/>
          <p:cNvPicPr preferRelativeResize="0"/>
          <p:nvPr/>
        </p:nvPicPr>
        <p:blipFill>
          <a:blip r:embed="rId3">
            <a:alphaModFix/>
          </a:blip>
          <a:stretch>
            <a:fillRect/>
          </a:stretch>
        </p:blipFill>
        <p:spPr>
          <a:xfrm>
            <a:off x="1485900" y="1767775"/>
            <a:ext cx="5715000" cy="638175"/>
          </a:xfrm>
          <a:prstGeom prst="rect">
            <a:avLst/>
          </a:prstGeom>
          <a:noFill/>
          <a:ln>
            <a:noFill/>
          </a:ln>
        </p:spPr>
      </p:pic>
      <p:sp>
        <p:nvSpPr>
          <p:cNvPr id="135" name="Google Shape;135;p22"/>
          <p:cNvSpPr txBox="1"/>
          <p:nvPr>
            <p:ph idx="1" type="body"/>
          </p:nvPr>
        </p:nvSpPr>
        <p:spPr>
          <a:xfrm>
            <a:off x="311700" y="24059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are decimated by a factor of M, yielding the subband sequences</a:t>
            </a:r>
            <a:endParaRPr/>
          </a:p>
        </p:txBody>
      </p:sp>
      <p:pic>
        <p:nvPicPr>
          <p:cNvPr id="136" name="Google Shape;136;p22"/>
          <p:cNvPicPr preferRelativeResize="0"/>
          <p:nvPr/>
        </p:nvPicPr>
        <p:blipFill>
          <a:blip r:embed="rId4">
            <a:alphaModFix/>
          </a:blip>
          <a:stretch>
            <a:fillRect/>
          </a:stretch>
        </p:blipFill>
        <p:spPr>
          <a:xfrm>
            <a:off x="1546850" y="2876475"/>
            <a:ext cx="5467350" cy="676275"/>
          </a:xfrm>
          <a:prstGeom prst="rect">
            <a:avLst/>
          </a:prstGeom>
          <a:noFill/>
          <a:ln>
            <a:noFill/>
          </a:ln>
        </p:spPr>
      </p:pic>
      <p:sp>
        <p:nvSpPr>
          <p:cNvPr id="137" name="Google Shape;137;p22"/>
          <p:cNvSpPr txBox="1"/>
          <p:nvPr>
            <p:ph idx="1" type="body"/>
          </p:nvPr>
        </p:nvSpPr>
        <p:spPr>
          <a:xfrm>
            <a:off x="311700" y="3663250"/>
            <a:ext cx="8458800" cy="103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which comprise a critically sampled or maximally decimated signal representation, i.e., the number of subband samples is equal to the number of input samples.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idx="1" type="body"/>
          </p:nvPr>
        </p:nvSpPr>
        <p:spPr>
          <a:xfrm>
            <a:off x="311700" y="373375"/>
            <a:ext cx="8520600" cy="419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Because it is impossible to achieve perfect “brickwall” magnitude responses with finite-order bandpass filters, there is unavoidable aliasing between the decimated subband sequences.</a:t>
            </a:r>
            <a:endParaRPr/>
          </a:p>
          <a:p>
            <a:pPr indent="-342900" lvl="0" marL="457200" rtl="0" algn="l">
              <a:spcBef>
                <a:spcPts val="0"/>
              </a:spcBef>
              <a:spcAft>
                <a:spcPts val="0"/>
              </a:spcAft>
              <a:buSzPts val="1800"/>
              <a:buChar char="●"/>
            </a:pPr>
            <a:r>
              <a:rPr lang="en"/>
              <a:t>Quantization and coding are performed on the subband sequences y_k(n).</a:t>
            </a:r>
            <a:endParaRPr/>
          </a:p>
          <a:p>
            <a:pPr indent="-342900" lvl="0" marL="457200" rtl="0" algn="l">
              <a:spcBef>
                <a:spcPts val="0"/>
              </a:spcBef>
              <a:spcAft>
                <a:spcPts val="0"/>
              </a:spcAft>
              <a:buSzPts val="1800"/>
              <a:buChar char="●"/>
            </a:pPr>
            <a:r>
              <a:rPr lang="en"/>
              <a:t>The quantized subband samples are eventually received by the decoder, where they are upsampled by M.</a:t>
            </a:r>
            <a:endParaRPr/>
          </a:p>
          <a:p>
            <a:pPr indent="-342900" lvl="0" marL="457200" rtl="0" algn="l">
              <a:spcBef>
                <a:spcPts val="0"/>
              </a:spcBef>
              <a:spcAft>
                <a:spcPts val="0"/>
              </a:spcAft>
              <a:buSzPts val="1800"/>
              <a:buChar char="●"/>
            </a:pPr>
            <a:r>
              <a:rPr lang="en"/>
              <a:t>To eliminate the imaging distortions </a:t>
            </a:r>
            <a:r>
              <a:rPr lang="en"/>
              <a:t>introduced</a:t>
            </a:r>
            <a:r>
              <a:rPr lang="en"/>
              <a:t> by the upsampling the samples are processed by a parallel bank of synthesis filters, G_k(z), and the filter outputs are combined to form the overall output.</a:t>
            </a:r>
            <a:endParaRPr/>
          </a:p>
        </p:txBody>
      </p:sp>
      <p:pic>
        <p:nvPicPr>
          <p:cNvPr id="143" name="Google Shape;143;p23"/>
          <p:cNvPicPr preferRelativeResize="0"/>
          <p:nvPr/>
        </p:nvPicPr>
        <p:blipFill>
          <a:blip r:embed="rId3">
            <a:alphaModFix/>
          </a:blip>
          <a:stretch>
            <a:fillRect/>
          </a:stretch>
        </p:blipFill>
        <p:spPr>
          <a:xfrm>
            <a:off x="2000250" y="3315638"/>
            <a:ext cx="4838700" cy="714375"/>
          </a:xfrm>
          <a:prstGeom prst="rect">
            <a:avLst/>
          </a:prstGeom>
          <a:noFill/>
          <a:ln>
            <a:noFill/>
          </a:ln>
        </p:spPr>
      </p:pic>
      <p:pic>
        <p:nvPicPr>
          <p:cNvPr id="144" name="Google Shape;144;p23"/>
          <p:cNvPicPr preferRelativeResize="0"/>
          <p:nvPr/>
        </p:nvPicPr>
        <p:blipFill>
          <a:blip r:embed="rId4">
            <a:alphaModFix/>
          </a:blip>
          <a:stretch>
            <a:fillRect/>
          </a:stretch>
        </p:blipFill>
        <p:spPr>
          <a:xfrm>
            <a:off x="1943100" y="4106213"/>
            <a:ext cx="4953000" cy="79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1478300" y="792475"/>
            <a:ext cx="5978376" cy="355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809625" y="908988"/>
            <a:ext cx="7524750" cy="3667125"/>
          </a:xfrm>
          <a:prstGeom prst="rect">
            <a:avLst/>
          </a:prstGeom>
          <a:noFill/>
          <a:ln>
            <a:noFill/>
          </a:ln>
        </p:spPr>
      </p:pic>
      <p:sp>
        <p:nvSpPr>
          <p:cNvPr id="155" name="Google Shape;155;p25"/>
          <p:cNvSpPr/>
          <p:nvPr/>
        </p:nvSpPr>
        <p:spPr>
          <a:xfrm>
            <a:off x="2907850" y="815425"/>
            <a:ext cx="3027000" cy="1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61" name="Google Shape;161;p26"/>
          <p:cNvPicPr preferRelativeResize="0"/>
          <p:nvPr/>
        </p:nvPicPr>
        <p:blipFill>
          <a:blip r:embed="rId3">
            <a:alphaModFix/>
          </a:blip>
          <a:stretch>
            <a:fillRect/>
          </a:stretch>
        </p:blipFill>
        <p:spPr>
          <a:xfrm>
            <a:off x="311700" y="1129888"/>
            <a:ext cx="6648450" cy="1981200"/>
          </a:xfrm>
          <a:prstGeom prst="rect">
            <a:avLst/>
          </a:prstGeom>
          <a:noFill/>
          <a:ln>
            <a:noFill/>
          </a:ln>
        </p:spPr>
      </p:pic>
      <p:pic>
        <p:nvPicPr>
          <p:cNvPr id="162" name="Google Shape;162;p26"/>
          <p:cNvPicPr preferRelativeResize="0"/>
          <p:nvPr/>
        </p:nvPicPr>
        <p:blipFill>
          <a:blip r:embed="rId4">
            <a:alphaModFix/>
          </a:blip>
          <a:stretch>
            <a:fillRect/>
          </a:stretch>
        </p:blipFill>
        <p:spPr>
          <a:xfrm>
            <a:off x="277900" y="3169900"/>
            <a:ext cx="6180259" cy="1783100"/>
          </a:xfrm>
          <a:prstGeom prst="rect">
            <a:avLst/>
          </a:prstGeom>
          <a:noFill/>
          <a:ln>
            <a:noFill/>
          </a:ln>
        </p:spPr>
      </p:pic>
      <p:sp>
        <p:nvSpPr>
          <p:cNvPr id="163" name="Google Shape;163;p26"/>
          <p:cNvSpPr txBox="1"/>
          <p:nvPr/>
        </p:nvSpPr>
        <p:spPr>
          <a:xfrm>
            <a:off x="7155300" y="1751050"/>
            <a:ext cx="198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uniform M-band filter bank</a:t>
            </a:r>
            <a:endParaRPr sz="1800">
              <a:solidFill>
                <a:schemeClr val="dk2"/>
              </a:solidFill>
            </a:endParaRPr>
          </a:p>
        </p:txBody>
      </p:sp>
      <p:sp>
        <p:nvSpPr>
          <p:cNvPr id="164" name="Google Shape;164;p26"/>
          <p:cNvSpPr txBox="1"/>
          <p:nvPr/>
        </p:nvSpPr>
        <p:spPr>
          <a:xfrm>
            <a:off x="7071500" y="3602700"/>
            <a:ext cx="198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octave</a:t>
            </a:r>
            <a:r>
              <a:rPr lang="en" sz="1800">
                <a:solidFill>
                  <a:schemeClr val="dk2"/>
                </a:solidFill>
              </a:rPr>
              <a:t>-band filter bank</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Ideal filters</a:t>
            </a:r>
            <a:endParaRPr/>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Ideal filters are not realizable.</a:t>
            </a:r>
            <a:endParaRPr/>
          </a:p>
          <a:p>
            <a:pPr indent="-342900" lvl="0" marL="457200" rtl="0" algn="l">
              <a:spcBef>
                <a:spcPts val="0"/>
              </a:spcBef>
              <a:spcAft>
                <a:spcPts val="0"/>
              </a:spcAft>
              <a:buSzPts val="1800"/>
              <a:buChar char="●"/>
            </a:pPr>
            <a:r>
              <a:rPr lang="en"/>
              <a:t>In the time domain they would mean a convolution of our signal with a Sinc function.</a:t>
            </a:r>
            <a:endParaRPr/>
          </a:p>
          <a:p>
            <a:pPr indent="-342900" lvl="0" marL="457200" rtl="0" algn="l">
              <a:spcBef>
                <a:spcPts val="0"/>
              </a:spcBef>
              <a:spcAft>
                <a:spcPts val="0"/>
              </a:spcAft>
              <a:buSzPts val="1800"/>
              <a:buChar char="●"/>
            </a:pPr>
            <a:r>
              <a:rPr lang="en"/>
              <a:t>Sinc function is infinitely long and not causal, meaning it causes infinite delay.</a:t>
            </a:r>
            <a:endParaRPr/>
          </a:p>
          <a:p>
            <a:pPr indent="-342900" lvl="0" marL="457200" rtl="0" algn="l">
              <a:spcBef>
                <a:spcPts val="0"/>
              </a:spcBef>
              <a:spcAft>
                <a:spcPts val="0"/>
              </a:spcAft>
              <a:buSzPts val="1800"/>
              <a:buChar char="●"/>
            </a:pPr>
            <a:r>
              <a:rPr lang="en"/>
              <a:t>We can not simply use a DFT or FFT to obtain an ideal filter in the frequency domain either.</a:t>
            </a:r>
            <a:endParaRPr/>
          </a:p>
          <a:p>
            <a:pPr indent="-342900" lvl="0" marL="457200" rtl="0" algn="l">
              <a:spcBef>
                <a:spcPts val="0"/>
              </a:spcBef>
              <a:spcAft>
                <a:spcPts val="0"/>
              </a:spcAft>
              <a:buSzPts val="1800"/>
              <a:buChar char="●"/>
            </a:pPr>
            <a:r>
              <a:rPr lang="en"/>
              <a:t>Because the DFT also represents a filter bank, but a special type.</a:t>
            </a:r>
            <a:endParaRPr/>
          </a:p>
          <a:p>
            <a:pPr indent="-342900" lvl="0" marL="457200" rtl="0" algn="l">
              <a:spcBef>
                <a:spcPts val="0"/>
              </a:spcBef>
              <a:spcAft>
                <a:spcPts val="0"/>
              </a:spcAft>
              <a:buSzPts val="1800"/>
              <a:buChar char="●"/>
            </a:pPr>
            <a:r>
              <a:rPr lang="en"/>
              <a:t>Its equivalent filters are far from perfect filters (hence we cannot make ideal filters with it), not good enough for our purposes (audio coding and the ear), as we will see.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Cosine modulated filter banks</a:t>
            </a:r>
            <a:endParaRPr/>
          </a:p>
        </p:txBody>
      </p:sp>
      <p:sp>
        <p:nvSpPr>
          <p:cNvPr id="176" name="Google Shape;176;p28"/>
          <p:cNvSpPr txBox="1"/>
          <p:nvPr>
            <p:ph idx="1" type="body"/>
          </p:nvPr>
        </p:nvSpPr>
        <p:spPr>
          <a:xfrm>
            <a:off x="311700" y="8653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Cosine modulation of a lowpass prototype filter can realize parallel M-channel filter banks with nearly perfect reconstruction (called “Pseudo QMF”).</a:t>
            </a:r>
            <a:endParaRPr/>
          </a:p>
          <a:p>
            <a:pPr indent="-342900" lvl="0" marL="457200" rtl="0" algn="l">
              <a:spcBef>
                <a:spcPts val="0"/>
              </a:spcBef>
              <a:spcAft>
                <a:spcPts val="0"/>
              </a:spcAft>
              <a:buSzPts val="1800"/>
              <a:buChar char="●"/>
            </a:pPr>
            <a:r>
              <a:rPr lang="en"/>
              <a:t>Analysis and synthesis filters satisfy the mirror image condition</a:t>
            </a:r>
            <a:endParaRPr/>
          </a:p>
          <a:p>
            <a:pPr indent="0" lvl="0" marL="0" rtl="0" algn="l">
              <a:spcBef>
                <a:spcPts val="1200"/>
              </a:spcBef>
              <a:spcAft>
                <a:spcPts val="1200"/>
              </a:spcAft>
              <a:buNone/>
            </a:pPr>
            <a:r>
              <a:t/>
            </a:r>
            <a:endParaRPr/>
          </a:p>
        </p:txBody>
      </p:sp>
      <p:pic>
        <p:nvPicPr>
          <p:cNvPr id="177" name="Google Shape;177;p28"/>
          <p:cNvPicPr preferRelativeResize="0"/>
          <p:nvPr/>
        </p:nvPicPr>
        <p:blipFill>
          <a:blip r:embed="rId3">
            <a:alphaModFix/>
          </a:blip>
          <a:stretch>
            <a:fillRect/>
          </a:stretch>
        </p:blipFill>
        <p:spPr>
          <a:xfrm>
            <a:off x="3527300" y="1932375"/>
            <a:ext cx="2089400" cy="361250"/>
          </a:xfrm>
          <a:prstGeom prst="rect">
            <a:avLst/>
          </a:prstGeom>
          <a:noFill/>
          <a:ln>
            <a:noFill/>
          </a:ln>
        </p:spPr>
      </p:pic>
      <p:pic>
        <p:nvPicPr>
          <p:cNvPr id="178" name="Google Shape;178;p28"/>
          <p:cNvPicPr preferRelativeResize="0"/>
          <p:nvPr/>
        </p:nvPicPr>
        <p:blipFill>
          <a:blip r:embed="rId4">
            <a:alphaModFix/>
          </a:blip>
          <a:stretch>
            <a:fillRect/>
          </a:stretch>
        </p:blipFill>
        <p:spPr>
          <a:xfrm>
            <a:off x="2166925" y="2471738"/>
            <a:ext cx="4810125" cy="619125"/>
          </a:xfrm>
          <a:prstGeom prst="rect">
            <a:avLst/>
          </a:prstGeom>
          <a:noFill/>
          <a:ln>
            <a:noFill/>
          </a:ln>
        </p:spPr>
      </p:pic>
      <p:pic>
        <p:nvPicPr>
          <p:cNvPr id="179" name="Google Shape;179;p28"/>
          <p:cNvPicPr preferRelativeResize="0"/>
          <p:nvPr/>
        </p:nvPicPr>
        <p:blipFill>
          <a:blip r:embed="rId5">
            <a:alphaModFix/>
          </a:blip>
          <a:stretch>
            <a:fillRect/>
          </a:stretch>
        </p:blipFill>
        <p:spPr>
          <a:xfrm>
            <a:off x="2130738" y="3090863"/>
            <a:ext cx="4791075" cy="619125"/>
          </a:xfrm>
          <a:prstGeom prst="rect">
            <a:avLst/>
          </a:prstGeom>
          <a:noFill/>
          <a:ln>
            <a:noFill/>
          </a:ln>
        </p:spPr>
      </p:pic>
      <p:pic>
        <p:nvPicPr>
          <p:cNvPr id="180" name="Google Shape;180;p28"/>
          <p:cNvPicPr preferRelativeResize="0"/>
          <p:nvPr/>
        </p:nvPicPr>
        <p:blipFill>
          <a:blip r:embed="rId6">
            <a:alphaModFix/>
          </a:blip>
          <a:stretch>
            <a:fillRect/>
          </a:stretch>
        </p:blipFill>
        <p:spPr>
          <a:xfrm>
            <a:off x="2156475" y="3750425"/>
            <a:ext cx="1876175" cy="437450"/>
          </a:xfrm>
          <a:prstGeom prst="rect">
            <a:avLst/>
          </a:prstGeom>
          <a:noFill/>
          <a:ln>
            <a:noFill/>
          </a:ln>
        </p:spPr>
      </p:pic>
      <p:sp>
        <p:nvSpPr>
          <p:cNvPr id="181" name="Google Shape;181;p28"/>
          <p:cNvSpPr txBox="1"/>
          <p:nvPr/>
        </p:nvSpPr>
        <p:spPr>
          <a:xfrm>
            <a:off x="442000" y="4122400"/>
            <a:ext cx="8390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and the sequence w(n) corresponds to the L-sample “window”, a real-coefficient linear phase FIR prototype </a:t>
            </a:r>
            <a:r>
              <a:rPr lang="en" sz="1800">
                <a:solidFill>
                  <a:schemeClr val="dk2"/>
                </a:solidFill>
              </a:rPr>
              <a:t>lowpass</a:t>
            </a:r>
            <a:r>
              <a:rPr lang="en" sz="1800">
                <a:solidFill>
                  <a:schemeClr val="dk2"/>
                </a:solidFill>
              </a:rPr>
              <a:t> filter, with normalized cutoff frequency pi/2M.</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161925" y="833425"/>
            <a:ext cx="5086350" cy="4086225"/>
          </a:xfrm>
          <a:prstGeom prst="rect">
            <a:avLst/>
          </a:prstGeom>
          <a:noFill/>
          <a:ln>
            <a:noFill/>
          </a:ln>
        </p:spPr>
      </p:pic>
      <p:pic>
        <p:nvPicPr>
          <p:cNvPr id="187" name="Google Shape;187;p29"/>
          <p:cNvPicPr preferRelativeResize="0"/>
          <p:nvPr/>
        </p:nvPicPr>
        <p:blipFill>
          <a:blip r:embed="rId4">
            <a:alphaModFix/>
          </a:blip>
          <a:stretch>
            <a:fillRect/>
          </a:stretch>
        </p:blipFill>
        <p:spPr>
          <a:xfrm>
            <a:off x="5339725" y="1082025"/>
            <a:ext cx="3590925" cy="2745590"/>
          </a:xfrm>
          <a:prstGeom prst="rect">
            <a:avLst/>
          </a:prstGeom>
          <a:noFill/>
          <a:ln>
            <a:noFill/>
          </a:ln>
        </p:spPr>
      </p:pic>
      <p:sp>
        <p:nvSpPr>
          <p:cNvPr id="188" name="Google Shape;188;p29"/>
          <p:cNvSpPr txBox="1"/>
          <p:nvPr/>
        </p:nvSpPr>
        <p:spPr>
          <a:xfrm>
            <a:off x="5577850" y="3827625"/>
            <a:ext cx="328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rPr>
              <a:t>Magnitude </a:t>
            </a:r>
            <a:r>
              <a:rPr lang="en" sz="1500">
                <a:solidFill>
                  <a:schemeClr val="dk2"/>
                </a:solidFill>
              </a:rPr>
              <a:t>frequency</a:t>
            </a:r>
            <a:r>
              <a:rPr lang="en" sz="1500">
                <a:solidFill>
                  <a:schemeClr val="dk2"/>
                </a:solidFill>
              </a:rPr>
              <a:t> response and impulse response for channel 3.</a:t>
            </a:r>
            <a:endParaRPr sz="1500">
              <a:solidFill>
                <a:schemeClr val="dk2"/>
              </a:solidFill>
            </a:endParaRPr>
          </a:p>
        </p:txBody>
      </p:sp>
      <p:sp>
        <p:nvSpPr>
          <p:cNvPr id="189" name="Google Shape;189;p29"/>
          <p:cNvSpPr txBox="1"/>
          <p:nvPr>
            <p:ph type="title"/>
          </p:nvPr>
        </p:nvSpPr>
        <p:spPr>
          <a:xfrm>
            <a:off x="2355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Pseudo Quadrature Mirror</a:t>
            </a:r>
            <a:r>
              <a:rPr lang="en"/>
              <a:t> Filters (PQMF)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a:t>
            </a:r>
            <a:endParaRPr/>
          </a:p>
        </p:txBody>
      </p:sp>
      <p:sp>
        <p:nvSpPr>
          <p:cNvPr id="195" name="Google Shape;19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i="1" lang="en"/>
              <a:t>Analysis Filter Bank</a:t>
            </a:r>
            <a:r>
              <a:rPr lang="en"/>
              <a:t>: The input audio signal is passed through a bank of analysis filters, which splits the signal into multiple subbands.</a:t>
            </a:r>
            <a:endParaRPr/>
          </a:p>
          <a:p>
            <a:pPr indent="-342900" lvl="0" marL="457200" rtl="0" algn="l">
              <a:spcBef>
                <a:spcPts val="0"/>
              </a:spcBef>
              <a:spcAft>
                <a:spcPts val="0"/>
              </a:spcAft>
              <a:buSzPts val="1800"/>
              <a:buChar char="●"/>
            </a:pPr>
            <a:r>
              <a:rPr i="1" lang="en"/>
              <a:t>Downsampling</a:t>
            </a:r>
            <a:r>
              <a:rPr lang="en"/>
              <a:t>: Each subband is then downsampled to reduce the data rate.</a:t>
            </a:r>
            <a:endParaRPr/>
          </a:p>
          <a:p>
            <a:pPr indent="-342900" lvl="0" marL="457200" rtl="0" algn="l">
              <a:spcBef>
                <a:spcPts val="0"/>
              </a:spcBef>
              <a:spcAft>
                <a:spcPts val="0"/>
              </a:spcAft>
              <a:buSzPts val="1800"/>
              <a:buChar char="●"/>
            </a:pPr>
            <a:r>
              <a:rPr i="1" lang="en"/>
              <a:t>Encoding/Decoding (Optional)</a:t>
            </a:r>
            <a:r>
              <a:rPr lang="en"/>
              <a:t>: Quantization or other encoding techniques can be applied to each subband for compression.</a:t>
            </a:r>
            <a:endParaRPr/>
          </a:p>
          <a:p>
            <a:pPr indent="-342900" lvl="0" marL="457200" rtl="0" algn="l">
              <a:spcBef>
                <a:spcPts val="0"/>
              </a:spcBef>
              <a:spcAft>
                <a:spcPts val="0"/>
              </a:spcAft>
              <a:buSzPts val="1800"/>
              <a:buChar char="●"/>
            </a:pPr>
            <a:r>
              <a:rPr i="1" lang="en"/>
              <a:t>Upsampling</a:t>
            </a:r>
            <a:r>
              <a:rPr lang="en"/>
              <a:t>: The downsampled subbands are upsampled back to their original rate.</a:t>
            </a:r>
            <a:endParaRPr/>
          </a:p>
          <a:p>
            <a:pPr indent="-342900" lvl="0" marL="457200" rtl="0" algn="l">
              <a:spcBef>
                <a:spcPts val="0"/>
              </a:spcBef>
              <a:spcAft>
                <a:spcPts val="0"/>
              </a:spcAft>
              <a:buSzPts val="1800"/>
              <a:buChar char="●"/>
            </a:pPr>
            <a:r>
              <a:rPr i="1" lang="en"/>
              <a:t>Synthesis Filter Bank</a:t>
            </a:r>
            <a:r>
              <a:rPr lang="en"/>
              <a:t>: The upsampled subbands are passed through a synthesis filter bank to reconstruct the audio signal.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Hybrid, switched filter banks</a:t>
            </a:r>
            <a:endParaRPr/>
          </a:p>
        </p:txBody>
      </p:sp>
      <p:pic>
        <p:nvPicPr>
          <p:cNvPr id="201" name="Google Shape;201;p31"/>
          <p:cNvPicPr preferRelativeResize="0"/>
          <p:nvPr/>
        </p:nvPicPr>
        <p:blipFill>
          <a:blip r:embed="rId3">
            <a:alphaModFix/>
          </a:blip>
          <a:stretch>
            <a:fillRect/>
          </a:stretch>
        </p:blipFill>
        <p:spPr>
          <a:xfrm>
            <a:off x="2305875" y="1109150"/>
            <a:ext cx="4532238"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Digital filters: FIR, IIR</a:t>
            </a:r>
            <a:endParaRPr/>
          </a:p>
          <a:p>
            <a:pPr indent="-342900" lvl="0" marL="457200" rtl="0" algn="l">
              <a:spcBef>
                <a:spcPts val="0"/>
              </a:spcBef>
              <a:spcAft>
                <a:spcPts val="0"/>
              </a:spcAft>
              <a:buSzPts val="1800"/>
              <a:buChar char="●"/>
            </a:pPr>
            <a:r>
              <a:rPr lang="en"/>
              <a:t>Resampling of signals</a:t>
            </a:r>
            <a:endParaRPr/>
          </a:p>
          <a:p>
            <a:pPr indent="-342900" lvl="0" marL="457200" rtl="0" algn="l">
              <a:spcBef>
                <a:spcPts val="0"/>
              </a:spcBef>
              <a:spcAft>
                <a:spcPts val="0"/>
              </a:spcAft>
              <a:buSzPts val="1800"/>
              <a:buChar char="●"/>
            </a:pPr>
            <a:r>
              <a:rPr lang="en"/>
              <a:t>Filter banks</a:t>
            </a:r>
            <a:endParaRPr/>
          </a:p>
          <a:p>
            <a:pPr indent="-342900" lvl="0" marL="457200" rtl="0" algn="l">
              <a:spcBef>
                <a:spcPts val="0"/>
              </a:spcBef>
              <a:spcAft>
                <a:spcPts val="0"/>
              </a:spcAft>
              <a:buSzPts val="1800"/>
              <a:buChar char="●"/>
            </a:pPr>
            <a:r>
              <a:rPr lang="en"/>
              <a:t>Quadrature mirror filters</a:t>
            </a:r>
            <a:endParaRPr/>
          </a:p>
          <a:p>
            <a:pPr indent="-342900" lvl="0" marL="457200" rtl="0" algn="l">
              <a:spcBef>
                <a:spcPts val="0"/>
              </a:spcBef>
              <a:spcAft>
                <a:spcPts val="0"/>
              </a:spcAft>
              <a:buSzPts val="1800"/>
              <a:buChar char="●"/>
            </a:pPr>
            <a:r>
              <a:rPr lang="en"/>
              <a:t>Fourier analysis</a:t>
            </a:r>
            <a:endParaRPr/>
          </a:p>
          <a:p>
            <a:pPr indent="-317500" lvl="1" marL="914400" rtl="0" algn="l">
              <a:spcBef>
                <a:spcPts val="0"/>
              </a:spcBef>
              <a:spcAft>
                <a:spcPts val="0"/>
              </a:spcAft>
              <a:buSzPts val="1400"/>
              <a:buChar char="○"/>
            </a:pPr>
            <a:r>
              <a:rPr lang="en"/>
              <a:t>Discrete Fourier Transform (DFT)</a:t>
            </a:r>
            <a:endParaRPr/>
          </a:p>
          <a:p>
            <a:pPr indent="-317500" lvl="1" marL="914400" rtl="0" algn="l">
              <a:spcBef>
                <a:spcPts val="0"/>
              </a:spcBef>
              <a:spcAft>
                <a:spcPts val="0"/>
              </a:spcAft>
              <a:buSzPts val="1400"/>
              <a:buChar char="○"/>
            </a:pPr>
            <a:r>
              <a:rPr lang="en"/>
              <a:t>Discrete Cosine Transform (DCT)</a:t>
            </a:r>
            <a:endParaRPr/>
          </a:p>
          <a:p>
            <a:pPr indent="-317500" lvl="1" marL="914400" rtl="0" algn="l">
              <a:spcBef>
                <a:spcPts val="0"/>
              </a:spcBef>
              <a:spcAft>
                <a:spcPts val="0"/>
              </a:spcAft>
              <a:buSzPts val="1400"/>
              <a:buChar char="○"/>
            </a:pPr>
            <a:r>
              <a:rPr lang="en"/>
              <a:t>Short Time Fourier Transform (STFT)</a:t>
            </a:r>
            <a:endParaRPr/>
          </a:p>
          <a:p>
            <a:pPr indent="-317500" lvl="1" marL="914400" rtl="0" algn="l">
              <a:spcBef>
                <a:spcPts val="0"/>
              </a:spcBef>
              <a:spcAft>
                <a:spcPts val="0"/>
              </a:spcAft>
              <a:buSzPts val="1400"/>
              <a:buChar char="○"/>
            </a:pPr>
            <a:r>
              <a:rPr lang="en"/>
              <a:t>Modified Discrete Cosine Transform (MDCT)</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Fourier Transform (DFT)</a:t>
            </a:r>
            <a:endParaRPr/>
          </a:p>
        </p:txBody>
      </p:sp>
      <p:pic>
        <p:nvPicPr>
          <p:cNvPr id="207" name="Google Shape;207;p32"/>
          <p:cNvPicPr preferRelativeResize="0"/>
          <p:nvPr/>
        </p:nvPicPr>
        <p:blipFill>
          <a:blip r:embed="rId3">
            <a:alphaModFix/>
          </a:blip>
          <a:stretch>
            <a:fillRect/>
          </a:stretch>
        </p:blipFill>
        <p:spPr>
          <a:xfrm>
            <a:off x="311700" y="1368225"/>
            <a:ext cx="4091950" cy="1792150"/>
          </a:xfrm>
          <a:prstGeom prst="rect">
            <a:avLst/>
          </a:prstGeom>
          <a:noFill/>
          <a:ln>
            <a:noFill/>
          </a:ln>
        </p:spPr>
      </p:pic>
      <p:pic>
        <p:nvPicPr>
          <p:cNvPr id="208" name="Google Shape;208;p32"/>
          <p:cNvPicPr preferRelativeResize="0"/>
          <p:nvPr/>
        </p:nvPicPr>
        <p:blipFill>
          <a:blip r:embed="rId4">
            <a:alphaModFix/>
          </a:blip>
          <a:stretch>
            <a:fillRect/>
          </a:stretch>
        </p:blipFill>
        <p:spPr>
          <a:xfrm>
            <a:off x="368400" y="3457575"/>
            <a:ext cx="3731176" cy="666025"/>
          </a:xfrm>
          <a:prstGeom prst="rect">
            <a:avLst/>
          </a:prstGeom>
          <a:noFill/>
          <a:ln>
            <a:noFill/>
          </a:ln>
        </p:spPr>
      </p:pic>
      <p:pic>
        <p:nvPicPr>
          <p:cNvPr id="209" name="Google Shape;209;p32"/>
          <p:cNvPicPr preferRelativeResize="0"/>
          <p:nvPr/>
        </p:nvPicPr>
        <p:blipFill>
          <a:blip r:embed="rId5">
            <a:alphaModFix/>
          </a:blip>
          <a:stretch>
            <a:fillRect/>
          </a:stretch>
        </p:blipFill>
        <p:spPr>
          <a:xfrm>
            <a:off x="5227975" y="712925"/>
            <a:ext cx="3318877" cy="1459222"/>
          </a:xfrm>
          <a:prstGeom prst="rect">
            <a:avLst/>
          </a:prstGeom>
          <a:noFill/>
          <a:ln>
            <a:noFill/>
          </a:ln>
        </p:spPr>
      </p:pic>
      <p:pic>
        <p:nvPicPr>
          <p:cNvPr id="210" name="Google Shape;210;p32"/>
          <p:cNvPicPr preferRelativeResize="0"/>
          <p:nvPr/>
        </p:nvPicPr>
        <p:blipFill>
          <a:blip r:embed="rId6">
            <a:alphaModFix/>
          </a:blip>
          <a:stretch>
            <a:fillRect/>
          </a:stretch>
        </p:blipFill>
        <p:spPr>
          <a:xfrm>
            <a:off x="5176592" y="2172150"/>
            <a:ext cx="3318881" cy="1459226"/>
          </a:xfrm>
          <a:prstGeom prst="rect">
            <a:avLst/>
          </a:prstGeom>
          <a:noFill/>
          <a:ln>
            <a:noFill/>
          </a:ln>
        </p:spPr>
      </p:pic>
      <p:pic>
        <p:nvPicPr>
          <p:cNvPr id="211" name="Google Shape;211;p32"/>
          <p:cNvPicPr preferRelativeResize="0"/>
          <p:nvPr/>
        </p:nvPicPr>
        <p:blipFill>
          <a:blip r:embed="rId7">
            <a:alphaModFix/>
          </a:blip>
          <a:stretch>
            <a:fillRect/>
          </a:stretch>
        </p:blipFill>
        <p:spPr>
          <a:xfrm>
            <a:off x="5229725" y="3525900"/>
            <a:ext cx="3318877" cy="15085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180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Cosine Transform (DCT)</a:t>
            </a:r>
            <a:endParaRPr/>
          </a:p>
        </p:txBody>
      </p:sp>
      <p:pic>
        <p:nvPicPr>
          <p:cNvPr id="217" name="Google Shape;217;p33"/>
          <p:cNvPicPr preferRelativeResize="0"/>
          <p:nvPr/>
        </p:nvPicPr>
        <p:blipFill>
          <a:blip r:embed="rId3">
            <a:alphaModFix/>
          </a:blip>
          <a:stretch>
            <a:fillRect/>
          </a:stretch>
        </p:blipFill>
        <p:spPr>
          <a:xfrm>
            <a:off x="418675" y="754125"/>
            <a:ext cx="5095774" cy="643975"/>
          </a:xfrm>
          <a:prstGeom prst="rect">
            <a:avLst/>
          </a:prstGeom>
          <a:noFill/>
          <a:ln>
            <a:noFill/>
          </a:ln>
        </p:spPr>
      </p:pic>
      <p:sp>
        <p:nvSpPr>
          <p:cNvPr id="218" name="Google Shape;218;p33"/>
          <p:cNvSpPr txBox="1"/>
          <p:nvPr/>
        </p:nvSpPr>
        <p:spPr>
          <a:xfrm>
            <a:off x="5843500" y="928575"/>
            <a:ext cx="27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DCT Type 4</a:t>
            </a:r>
            <a:endParaRPr>
              <a:solidFill>
                <a:schemeClr val="dk2"/>
              </a:solidFill>
            </a:endParaRPr>
          </a:p>
        </p:txBody>
      </p:sp>
      <p:pic>
        <p:nvPicPr>
          <p:cNvPr id="219" name="Google Shape;219;p33"/>
          <p:cNvPicPr preferRelativeResize="0"/>
          <p:nvPr/>
        </p:nvPicPr>
        <p:blipFill>
          <a:blip r:embed="rId4">
            <a:alphaModFix/>
          </a:blip>
          <a:stretch>
            <a:fillRect/>
          </a:stretch>
        </p:blipFill>
        <p:spPr>
          <a:xfrm>
            <a:off x="145075" y="2218325"/>
            <a:ext cx="4015450" cy="1765499"/>
          </a:xfrm>
          <a:prstGeom prst="rect">
            <a:avLst/>
          </a:prstGeom>
          <a:noFill/>
          <a:ln>
            <a:noFill/>
          </a:ln>
        </p:spPr>
      </p:pic>
      <p:pic>
        <p:nvPicPr>
          <p:cNvPr id="220" name="Google Shape;220;p33"/>
          <p:cNvPicPr preferRelativeResize="0"/>
          <p:nvPr/>
        </p:nvPicPr>
        <p:blipFill>
          <a:blip r:embed="rId5">
            <a:alphaModFix/>
          </a:blip>
          <a:stretch>
            <a:fillRect/>
          </a:stretch>
        </p:blipFill>
        <p:spPr>
          <a:xfrm>
            <a:off x="4619925" y="1458500"/>
            <a:ext cx="4263751" cy="1870924"/>
          </a:xfrm>
          <a:prstGeom prst="rect">
            <a:avLst/>
          </a:prstGeom>
          <a:noFill/>
          <a:ln>
            <a:noFill/>
          </a:ln>
        </p:spPr>
      </p:pic>
      <p:pic>
        <p:nvPicPr>
          <p:cNvPr id="221" name="Google Shape;221;p33"/>
          <p:cNvPicPr preferRelativeResize="0"/>
          <p:nvPr/>
        </p:nvPicPr>
        <p:blipFill>
          <a:blip r:embed="rId6">
            <a:alphaModFix/>
          </a:blip>
          <a:stretch>
            <a:fillRect/>
          </a:stretch>
        </p:blipFill>
        <p:spPr>
          <a:xfrm>
            <a:off x="4723900" y="3224008"/>
            <a:ext cx="4159775" cy="18709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DFT vs DCT</a:t>
            </a:r>
            <a:endParaRPr/>
          </a:p>
        </p:txBody>
      </p:sp>
      <p:sp>
        <p:nvSpPr>
          <p:cNvPr id="227" name="Google Shape;22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DFT is the basic frequency-domain transformation, conceptually easy to understand, and suitable for most kind of spectral analysis and spectral transformations. However, DFT requires overlapping between windows, but it doubles the information that need to be stored: not very good for compression.</a:t>
            </a:r>
            <a:endParaRPr/>
          </a:p>
          <a:p>
            <a:pPr indent="-342900" lvl="0" marL="457200" rtl="0" algn="l">
              <a:spcBef>
                <a:spcPts val="0"/>
              </a:spcBef>
              <a:spcAft>
                <a:spcPts val="0"/>
              </a:spcAft>
              <a:buSzPts val="1800"/>
              <a:buChar char="●"/>
            </a:pPr>
            <a:r>
              <a:rPr lang="en"/>
              <a:t>DCT returns a real-valued spectrum (only the positive frequencies). It has twice as many frequency values for the same number of time-domain samples.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Short-time Fourier Transform (STFT)</a:t>
            </a:r>
            <a:endParaRPr/>
          </a:p>
        </p:txBody>
      </p:sp>
      <p:pic>
        <p:nvPicPr>
          <p:cNvPr id="233" name="Google Shape;233;p35"/>
          <p:cNvPicPr preferRelativeResize="0"/>
          <p:nvPr/>
        </p:nvPicPr>
        <p:blipFill>
          <a:blip r:embed="rId3">
            <a:alphaModFix/>
          </a:blip>
          <a:stretch>
            <a:fillRect/>
          </a:stretch>
        </p:blipFill>
        <p:spPr>
          <a:xfrm>
            <a:off x="228600" y="1170125"/>
            <a:ext cx="4419599" cy="1649096"/>
          </a:xfrm>
          <a:prstGeom prst="rect">
            <a:avLst/>
          </a:prstGeom>
          <a:noFill/>
          <a:ln>
            <a:noFill/>
          </a:ln>
        </p:spPr>
      </p:pic>
      <p:pic>
        <p:nvPicPr>
          <p:cNvPr id="234" name="Google Shape;234;p35"/>
          <p:cNvPicPr preferRelativeResize="0"/>
          <p:nvPr/>
        </p:nvPicPr>
        <p:blipFill>
          <a:blip r:embed="rId4">
            <a:alphaModFix/>
          </a:blip>
          <a:stretch>
            <a:fillRect/>
          </a:stretch>
        </p:blipFill>
        <p:spPr>
          <a:xfrm>
            <a:off x="304800" y="3321475"/>
            <a:ext cx="4137650" cy="769350"/>
          </a:xfrm>
          <a:prstGeom prst="rect">
            <a:avLst/>
          </a:prstGeom>
          <a:noFill/>
          <a:ln>
            <a:noFill/>
          </a:ln>
        </p:spPr>
      </p:pic>
      <p:pic>
        <p:nvPicPr>
          <p:cNvPr id="235" name="Google Shape;235;p35"/>
          <p:cNvPicPr preferRelativeResize="0"/>
          <p:nvPr/>
        </p:nvPicPr>
        <p:blipFill>
          <a:blip r:embed="rId5">
            <a:alphaModFix/>
          </a:blip>
          <a:stretch>
            <a:fillRect/>
          </a:stretch>
        </p:blipFill>
        <p:spPr>
          <a:xfrm>
            <a:off x="4648200" y="1170125"/>
            <a:ext cx="4492726" cy="33104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5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Windows</a:t>
            </a:r>
            <a:endParaRPr/>
          </a:p>
        </p:txBody>
      </p:sp>
      <p:sp>
        <p:nvSpPr>
          <p:cNvPr id="241" name="Google Shape;241;p36"/>
          <p:cNvSpPr txBox="1"/>
          <p:nvPr>
            <p:ph idx="1" type="body"/>
          </p:nvPr>
        </p:nvSpPr>
        <p:spPr>
          <a:xfrm>
            <a:off x="3421125" y="511075"/>
            <a:ext cx="2348400" cy="4374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a:t>Sine window:</a:t>
            </a:r>
            <a:endParaRPr/>
          </a:p>
        </p:txBody>
      </p:sp>
      <p:pic>
        <p:nvPicPr>
          <p:cNvPr id="242" name="Google Shape;242;p36"/>
          <p:cNvPicPr preferRelativeResize="0"/>
          <p:nvPr/>
        </p:nvPicPr>
        <p:blipFill>
          <a:blip r:embed="rId3">
            <a:alphaModFix/>
          </a:blip>
          <a:stretch>
            <a:fillRect/>
          </a:stretch>
        </p:blipFill>
        <p:spPr>
          <a:xfrm>
            <a:off x="3604616" y="889250"/>
            <a:ext cx="2116484" cy="572700"/>
          </a:xfrm>
          <a:prstGeom prst="rect">
            <a:avLst/>
          </a:prstGeom>
          <a:noFill/>
          <a:ln>
            <a:noFill/>
          </a:ln>
        </p:spPr>
      </p:pic>
      <p:pic>
        <p:nvPicPr>
          <p:cNvPr id="243" name="Google Shape;243;p36"/>
          <p:cNvPicPr preferRelativeResize="0"/>
          <p:nvPr/>
        </p:nvPicPr>
        <p:blipFill>
          <a:blip r:embed="rId4">
            <a:alphaModFix/>
          </a:blip>
          <a:stretch>
            <a:fillRect/>
          </a:stretch>
        </p:blipFill>
        <p:spPr>
          <a:xfrm>
            <a:off x="3351975" y="1391850"/>
            <a:ext cx="2476700" cy="1852350"/>
          </a:xfrm>
          <a:prstGeom prst="rect">
            <a:avLst/>
          </a:prstGeom>
          <a:noFill/>
          <a:ln>
            <a:noFill/>
          </a:ln>
        </p:spPr>
      </p:pic>
      <p:pic>
        <p:nvPicPr>
          <p:cNvPr id="244" name="Google Shape;244;p36"/>
          <p:cNvPicPr preferRelativeResize="0"/>
          <p:nvPr/>
        </p:nvPicPr>
        <p:blipFill>
          <a:blip r:embed="rId5">
            <a:alphaModFix/>
          </a:blip>
          <a:stretch>
            <a:fillRect/>
          </a:stretch>
        </p:blipFill>
        <p:spPr>
          <a:xfrm>
            <a:off x="6555925" y="1024675"/>
            <a:ext cx="2181400" cy="367175"/>
          </a:xfrm>
          <a:prstGeom prst="rect">
            <a:avLst/>
          </a:prstGeom>
          <a:noFill/>
          <a:ln>
            <a:noFill/>
          </a:ln>
        </p:spPr>
      </p:pic>
      <p:sp>
        <p:nvSpPr>
          <p:cNvPr id="245" name="Google Shape;245;p36"/>
          <p:cNvSpPr txBox="1"/>
          <p:nvPr>
            <p:ph idx="1" type="body"/>
          </p:nvPr>
        </p:nvSpPr>
        <p:spPr>
          <a:xfrm>
            <a:off x="6307825" y="511075"/>
            <a:ext cx="2541900" cy="4872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t>Hanning</a:t>
            </a:r>
            <a:r>
              <a:rPr lang="en"/>
              <a:t> window:</a:t>
            </a:r>
            <a:endParaRPr/>
          </a:p>
        </p:txBody>
      </p:sp>
      <p:pic>
        <p:nvPicPr>
          <p:cNvPr id="246" name="Google Shape;246;p36"/>
          <p:cNvPicPr preferRelativeResize="0"/>
          <p:nvPr/>
        </p:nvPicPr>
        <p:blipFill>
          <a:blip r:embed="rId6">
            <a:alphaModFix/>
          </a:blip>
          <a:stretch>
            <a:fillRect/>
          </a:stretch>
        </p:blipFill>
        <p:spPr>
          <a:xfrm>
            <a:off x="6419425" y="1427550"/>
            <a:ext cx="2454707" cy="1816650"/>
          </a:xfrm>
          <a:prstGeom prst="rect">
            <a:avLst/>
          </a:prstGeom>
          <a:noFill/>
          <a:ln>
            <a:noFill/>
          </a:ln>
        </p:spPr>
      </p:pic>
      <p:pic>
        <p:nvPicPr>
          <p:cNvPr id="247" name="Google Shape;247;p36"/>
          <p:cNvPicPr preferRelativeResize="0"/>
          <p:nvPr/>
        </p:nvPicPr>
        <p:blipFill>
          <a:blip r:embed="rId7">
            <a:alphaModFix/>
          </a:blip>
          <a:stretch>
            <a:fillRect/>
          </a:stretch>
        </p:blipFill>
        <p:spPr>
          <a:xfrm>
            <a:off x="1280673" y="968523"/>
            <a:ext cx="711050" cy="299375"/>
          </a:xfrm>
          <a:prstGeom prst="rect">
            <a:avLst/>
          </a:prstGeom>
          <a:noFill/>
          <a:ln>
            <a:noFill/>
          </a:ln>
        </p:spPr>
      </p:pic>
      <p:sp>
        <p:nvSpPr>
          <p:cNvPr id="248" name="Google Shape;248;p36"/>
          <p:cNvSpPr txBox="1"/>
          <p:nvPr>
            <p:ph idx="1" type="body"/>
          </p:nvPr>
        </p:nvSpPr>
        <p:spPr>
          <a:xfrm>
            <a:off x="-61950" y="511072"/>
            <a:ext cx="3209400" cy="4374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a:t>Rectangular</a:t>
            </a:r>
            <a:r>
              <a:rPr lang="en"/>
              <a:t> window:</a:t>
            </a:r>
            <a:endParaRPr/>
          </a:p>
        </p:txBody>
      </p:sp>
      <p:pic>
        <p:nvPicPr>
          <p:cNvPr id="249" name="Google Shape;249;p36"/>
          <p:cNvPicPr preferRelativeResize="0"/>
          <p:nvPr/>
        </p:nvPicPr>
        <p:blipFill>
          <a:blip r:embed="rId8">
            <a:alphaModFix/>
          </a:blip>
          <a:stretch>
            <a:fillRect/>
          </a:stretch>
        </p:blipFill>
        <p:spPr>
          <a:xfrm>
            <a:off x="393013" y="1444337"/>
            <a:ext cx="2299474" cy="1743275"/>
          </a:xfrm>
          <a:prstGeom prst="rect">
            <a:avLst/>
          </a:prstGeom>
          <a:noFill/>
          <a:ln>
            <a:noFill/>
          </a:ln>
        </p:spPr>
      </p:pic>
      <p:pic>
        <p:nvPicPr>
          <p:cNvPr id="250" name="Google Shape;250;p36"/>
          <p:cNvPicPr preferRelativeResize="0"/>
          <p:nvPr/>
        </p:nvPicPr>
        <p:blipFill>
          <a:blip r:embed="rId9">
            <a:alphaModFix/>
          </a:blip>
          <a:stretch>
            <a:fillRect/>
          </a:stretch>
        </p:blipFill>
        <p:spPr>
          <a:xfrm>
            <a:off x="382725" y="3261365"/>
            <a:ext cx="2348400" cy="1852350"/>
          </a:xfrm>
          <a:prstGeom prst="rect">
            <a:avLst/>
          </a:prstGeom>
          <a:noFill/>
          <a:ln>
            <a:noFill/>
          </a:ln>
        </p:spPr>
      </p:pic>
      <p:pic>
        <p:nvPicPr>
          <p:cNvPr id="251" name="Google Shape;251;p36"/>
          <p:cNvPicPr preferRelativeResize="0"/>
          <p:nvPr/>
        </p:nvPicPr>
        <p:blipFill>
          <a:blip r:embed="rId10">
            <a:alphaModFix/>
          </a:blip>
          <a:stretch>
            <a:fillRect/>
          </a:stretch>
        </p:blipFill>
        <p:spPr>
          <a:xfrm>
            <a:off x="3351975" y="3255625"/>
            <a:ext cx="2427226" cy="1802949"/>
          </a:xfrm>
          <a:prstGeom prst="rect">
            <a:avLst/>
          </a:prstGeom>
          <a:noFill/>
          <a:ln>
            <a:noFill/>
          </a:ln>
        </p:spPr>
      </p:pic>
      <p:pic>
        <p:nvPicPr>
          <p:cNvPr id="252" name="Google Shape;252;p36"/>
          <p:cNvPicPr preferRelativeResize="0"/>
          <p:nvPr/>
        </p:nvPicPr>
        <p:blipFill>
          <a:blip r:embed="rId11">
            <a:alphaModFix/>
          </a:blip>
          <a:stretch>
            <a:fillRect/>
          </a:stretch>
        </p:blipFill>
        <p:spPr>
          <a:xfrm>
            <a:off x="6397425" y="3256875"/>
            <a:ext cx="2476699" cy="1816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Modified Discrete Cosine Transform (MDCT)</a:t>
            </a:r>
            <a:endParaRPr/>
          </a:p>
        </p:txBody>
      </p:sp>
      <p:sp>
        <p:nvSpPr>
          <p:cNvPr id="258" name="Google Shape;25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Solves the data rate problem inherent in DFT coders. No window overlap.</a:t>
            </a:r>
            <a:endParaRPr/>
          </a:p>
          <a:p>
            <a:pPr indent="-342900" lvl="0" marL="457200" rtl="0" algn="l">
              <a:spcBef>
                <a:spcPts val="0"/>
              </a:spcBef>
              <a:spcAft>
                <a:spcPts val="0"/>
              </a:spcAft>
              <a:buSzPts val="1800"/>
              <a:buChar char="●"/>
            </a:pPr>
            <a:r>
              <a:rPr lang="en"/>
              <a:t>It is a class of Time Domain Alias Cancelation (TDAC) transforms.</a:t>
            </a:r>
            <a:endParaRPr/>
          </a:p>
          <a:p>
            <a:pPr indent="-342900" lvl="0" marL="457200" rtl="0" algn="l">
              <a:spcBef>
                <a:spcPts val="0"/>
              </a:spcBef>
              <a:spcAft>
                <a:spcPts val="0"/>
              </a:spcAft>
              <a:buSzPts val="1800"/>
              <a:buChar char="●"/>
            </a:pPr>
            <a:r>
              <a:rPr lang="en"/>
              <a:t>It does not invert like the DFT to recover the input signal. It includes time-domain aliasing which is cancelled in the time domain. Thus it allows for perfect reconstruction.</a:t>
            </a:r>
            <a:endParaRPr/>
          </a:p>
          <a:p>
            <a:pPr indent="-342900" lvl="0" marL="457200" rtl="0" algn="l">
              <a:spcBef>
                <a:spcPts val="0"/>
              </a:spcBef>
              <a:spcAft>
                <a:spcPts val="0"/>
              </a:spcAft>
              <a:buSzPts val="1800"/>
              <a:buChar char="●"/>
            </a:pPr>
            <a:r>
              <a:rPr lang="en"/>
              <a:t>It can be implemented with the FFT.</a:t>
            </a:r>
            <a:endParaRPr/>
          </a:p>
        </p:txBody>
      </p:sp>
      <p:pic>
        <p:nvPicPr>
          <p:cNvPr id="259" name="Google Shape;259;p37"/>
          <p:cNvPicPr preferRelativeResize="0"/>
          <p:nvPr/>
        </p:nvPicPr>
        <p:blipFill>
          <a:blip r:embed="rId3">
            <a:alphaModFix/>
          </a:blip>
          <a:stretch>
            <a:fillRect/>
          </a:stretch>
        </p:blipFill>
        <p:spPr>
          <a:xfrm>
            <a:off x="1699175" y="3350775"/>
            <a:ext cx="5384774" cy="837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8"/>
          <p:cNvPicPr preferRelativeResize="0"/>
          <p:nvPr/>
        </p:nvPicPr>
        <p:blipFill>
          <a:blip r:embed="rId3">
            <a:alphaModFix/>
          </a:blip>
          <a:stretch>
            <a:fillRect/>
          </a:stretch>
        </p:blipFill>
        <p:spPr>
          <a:xfrm>
            <a:off x="108600" y="414325"/>
            <a:ext cx="5314950" cy="4314825"/>
          </a:xfrm>
          <a:prstGeom prst="rect">
            <a:avLst/>
          </a:prstGeom>
          <a:noFill/>
          <a:ln>
            <a:noFill/>
          </a:ln>
        </p:spPr>
      </p:pic>
      <p:pic>
        <p:nvPicPr>
          <p:cNvPr id="265" name="Google Shape;265;p38"/>
          <p:cNvPicPr preferRelativeResize="0"/>
          <p:nvPr/>
        </p:nvPicPr>
        <p:blipFill>
          <a:blip r:embed="rId4">
            <a:alphaModFix/>
          </a:blip>
          <a:stretch>
            <a:fillRect/>
          </a:stretch>
        </p:blipFill>
        <p:spPr>
          <a:xfrm>
            <a:off x="5537825" y="1215850"/>
            <a:ext cx="3430899" cy="2573175"/>
          </a:xfrm>
          <a:prstGeom prst="rect">
            <a:avLst/>
          </a:prstGeom>
          <a:noFill/>
          <a:ln>
            <a:noFill/>
          </a:ln>
        </p:spPr>
      </p:pic>
      <p:sp>
        <p:nvSpPr>
          <p:cNvPr id="266" name="Google Shape;266;p38"/>
          <p:cNvSpPr txBox="1"/>
          <p:nvPr/>
        </p:nvSpPr>
        <p:spPr>
          <a:xfrm>
            <a:off x="5577850" y="3827625"/>
            <a:ext cx="328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rPr>
              <a:t>Magnitude frequency response and impulse response for channel 3.</a:t>
            </a:r>
            <a:endParaRPr sz="15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Time-frequency resolution issues</a:t>
            </a:r>
            <a:endParaRPr/>
          </a:p>
        </p:txBody>
      </p:sp>
      <p:sp>
        <p:nvSpPr>
          <p:cNvPr id="272" name="Google Shape;272;p39"/>
          <p:cNvSpPr txBox="1"/>
          <p:nvPr>
            <p:ph idx="1" type="body"/>
          </p:nvPr>
        </p:nvSpPr>
        <p:spPr>
          <a:xfrm>
            <a:off x="311700" y="789125"/>
            <a:ext cx="8520600" cy="83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Difficulty of selection a single filter bank to satisfy the diverse time and frequency resolutions requirements associated with different classes of audio.</a:t>
            </a:r>
            <a:endParaRPr/>
          </a:p>
        </p:txBody>
      </p:sp>
      <p:pic>
        <p:nvPicPr>
          <p:cNvPr id="273" name="Google Shape;273;p39"/>
          <p:cNvPicPr preferRelativeResize="0"/>
          <p:nvPr/>
        </p:nvPicPr>
        <p:blipFill>
          <a:blip r:embed="rId3">
            <a:alphaModFix/>
          </a:blip>
          <a:stretch>
            <a:fillRect/>
          </a:stretch>
        </p:blipFill>
        <p:spPr>
          <a:xfrm>
            <a:off x="506725" y="1541698"/>
            <a:ext cx="3469175" cy="3015625"/>
          </a:xfrm>
          <a:prstGeom prst="rect">
            <a:avLst/>
          </a:prstGeom>
          <a:noFill/>
          <a:ln>
            <a:noFill/>
          </a:ln>
        </p:spPr>
      </p:pic>
      <p:pic>
        <p:nvPicPr>
          <p:cNvPr id="274" name="Google Shape;274;p39"/>
          <p:cNvPicPr preferRelativeResize="0"/>
          <p:nvPr/>
        </p:nvPicPr>
        <p:blipFill>
          <a:blip r:embed="rId4">
            <a:alphaModFix/>
          </a:blip>
          <a:stretch>
            <a:fillRect/>
          </a:stretch>
        </p:blipFill>
        <p:spPr>
          <a:xfrm>
            <a:off x="4981750" y="1557225"/>
            <a:ext cx="3215382" cy="2984575"/>
          </a:xfrm>
          <a:prstGeom prst="rect">
            <a:avLst/>
          </a:prstGeom>
          <a:noFill/>
          <a:ln>
            <a:noFill/>
          </a:ln>
        </p:spPr>
      </p:pic>
      <p:sp>
        <p:nvSpPr>
          <p:cNvPr id="275" name="Google Shape;275;p39"/>
          <p:cNvSpPr txBox="1"/>
          <p:nvPr/>
        </p:nvSpPr>
        <p:spPr>
          <a:xfrm>
            <a:off x="1912625" y="4541800"/>
            <a:ext cx="131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castanets</a:t>
            </a:r>
            <a:endParaRPr sz="1700">
              <a:solidFill>
                <a:schemeClr val="dk2"/>
              </a:solidFill>
            </a:endParaRPr>
          </a:p>
        </p:txBody>
      </p:sp>
      <p:sp>
        <p:nvSpPr>
          <p:cNvPr id="276" name="Google Shape;276;p39"/>
          <p:cNvSpPr txBox="1"/>
          <p:nvPr/>
        </p:nvSpPr>
        <p:spPr>
          <a:xfrm>
            <a:off x="6347450" y="4541800"/>
            <a:ext cx="131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piccolo</a:t>
            </a:r>
            <a:endParaRPr sz="17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STFT vs MCDT</a:t>
            </a:r>
            <a:endParaRPr/>
          </a:p>
        </p:txBody>
      </p:sp>
      <p:sp>
        <p:nvSpPr>
          <p:cNvPr id="282" name="Google Shape;282;p40"/>
          <p:cNvSpPr txBox="1"/>
          <p:nvPr>
            <p:ph idx="1" type="body"/>
          </p:nvPr>
        </p:nvSpPr>
        <p:spPr>
          <a:xfrm>
            <a:off x="311700" y="695275"/>
            <a:ext cx="8520600" cy="94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STFT built on top of DFT and MCDT built on top of DCT Type 4</a:t>
            </a:r>
            <a:endParaRPr/>
          </a:p>
          <a:p>
            <a:pPr indent="-342900" lvl="0" marL="457200" rtl="0" algn="l">
              <a:spcBef>
                <a:spcPts val="0"/>
              </a:spcBef>
              <a:spcAft>
                <a:spcPts val="0"/>
              </a:spcAft>
              <a:buSzPts val="1800"/>
              <a:buChar char="●"/>
            </a:pPr>
            <a:r>
              <a:rPr lang="en"/>
              <a:t>MCDT has not window </a:t>
            </a:r>
            <a:r>
              <a:rPr lang="en"/>
              <a:t>overlap, it is critically sampled</a:t>
            </a:r>
            <a:endParaRPr/>
          </a:p>
        </p:txBody>
      </p:sp>
      <p:pic>
        <p:nvPicPr>
          <p:cNvPr id="283" name="Google Shape;283;p40"/>
          <p:cNvPicPr preferRelativeResize="0"/>
          <p:nvPr/>
        </p:nvPicPr>
        <p:blipFill>
          <a:blip r:embed="rId3">
            <a:alphaModFix/>
          </a:blip>
          <a:stretch>
            <a:fillRect/>
          </a:stretch>
        </p:blipFill>
        <p:spPr>
          <a:xfrm>
            <a:off x="248125" y="1870572"/>
            <a:ext cx="4122326" cy="3212675"/>
          </a:xfrm>
          <a:prstGeom prst="rect">
            <a:avLst/>
          </a:prstGeom>
          <a:noFill/>
          <a:ln>
            <a:noFill/>
          </a:ln>
        </p:spPr>
      </p:pic>
      <p:pic>
        <p:nvPicPr>
          <p:cNvPr id="284" name="Google Shape;284;p40"/>
          <p:cNvPicPr preferRelativeResize="0"/>
          <p:nvPr/>
        </p:nvPicPr>
        <p:blipFill>
          <a:blip r:embed="rId4">
            <a:alphaModFix/>
          </a:blip>
          <a:stretch>
            <a:fillRect/>
          </a:stretch>
        </p:blipFill>
        <p:spPr>
          <a:xfrm>
            <a:off x="4503126" y="1875925"/>
            <a:ext cx="4210883" cy="3202025"/>
          </a:xfrm>
          <a:prstGeom prst="rect">
            <a:avLst/>
          </a:prstGeom>
          <a:noFill/>
          <a:ln>
            <a:noFill/>
          </a:ln>
        </p:spPr>
      </p:pic>
      <p:sp>
        <p:nvSpPr>
          <p:cNvPr id="285" name="Google Shape;285;p40"/>
          <p:cNvSpPr txBox="1"/>
          <p:nvPr/>
        </p:nvSpPr>
        <p:spPr>
          <a:xfrm>
            <a:off x="1080600" y="1520275"/>
            <a:ext cx="26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STFT, no window overlap</a:t>
            </a:r>
            <a:endParaRPr>
              <a:solidFill>
                <a:schemeClr val="dk2"/>
              </a:solidFill>
            </a:endParaRPr>
          </a:p>
        </p:txBody>
      </p:sp>
      <p:sp>
        <p:nvSpPr>
          <p:cNvPr id="286" name="Google Shape;286;p40"/>
          <p:cNvSpPr txBox="1"/>
          <p:nvPr/>
        </p:nvSpPr>
        <p:spPr>
          <a:xfrm>
            <a:off x="6344675" y="1520275"/>
            <a:ext cx="9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MCDT</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106700" y="246375"/>
            <a:ext cx="4541400" cy="98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Finite Impulse Response </a:t>
            </a:r>
            <a:endParaRPr/>
          </a:p>
          <a:p>
            <a:pPr indent="0" lvl="0" marL="0" rtl="0" algn="l">
              <a:spcBef>
                <a:spcPts val="0"/>
              </a:spcBef>
              <a:spcAft>
                <a:spcPts val="0"/>
              </a:spcAft>
              <a:buNone/>
            </a:pPr>
            <a:r>
              <a:rPr lang="en"/>
              <a:t>filters</a:t>
            </a:r>
            <a:endParaRPr/>
          </a:p>
        </p:txBody>
      </p:sp>
      <p:pic>
        <p:nvPicPr>
          <p:cNvPr id="67" name="Google Shape;67;p15"/>
          <p:cNvPicPr preferRelativeResize="0"/>
          <p:nvPr/>
        </p:nvPicPr>
        <p:blipFill rotWithShape="1">
          <a:blip r:embed="rId3">
            <a:alphaModFix/>
          </a:blip>
          <a:srcRect b="39260" l="150750" r="-150750" t="-39260"/>
          <a:stretch/>
        </p:blipFill>
        <p:spPr>
          <a:xfrm>
            <a:off x="4373875" y="1409825"/>
            <a:ext cx="2800350" cy="1028700"/>
          </a:xfrm>
          <a:prstGeom prst="rect">
            <a:avLst/>
          </a:prstGeom>
          <a:noFill/>
          <a:ln>
            <a:noFill/>
          </a:ln>
        </p:spPr>
      </p:pic>
      <p:pic>
        <p:nvPicPr>
          <p:cNvPr id="68" name="Google Shape;68;p15"/>
          <p:cNvPicPr preferRelativeResize="0"/>
          <p:nvPr/>
        </p:nvPicPr>
        <p:blipFill>
          <a:blip r:embed="rId4">
            <a:alphaModFix/>
          </a:blip>
          <a:stretch>
            <a:fillRect/>
          </a:stretch>
        </p:blipFill>
        <p:spPr>
          <a:xfrm>
            <a:off x="30500" y="2571750"/>
            <a:ext cx="3322300" cy="910225"/>
          </a:xfrm>
          <a:prstGeom prst="rect">
            <a:avLst/>
          </a:prstGeom>
          <a:noFill/>
          <a:ln>
            <a:noFill/>
          </a:ln>
        </p:spPr>
      </p:pic>
      <p:pic>
        <p:nvPicPr>
          <p:cNvPr id="69" name="Google Shape;69;p15"/>
          <p:cNvPicPr preferRelativeResize="0"/>
          <p:nvPr/>
        </p:nvPicPr>
        <p:blipFill>
          <a:blip r:embed="rId5">
            <a:alphaModFix/>
          </a:blip>
          <a:stretch>
            <a:fillRect/>
          </a:stretch>
        </p:blipFill>
        <p:spPr>
          <a:xfrm>
            <a:off x="6900" y="1590675"/>
            <a:ext cx="3894550" cy="941650"/>
          </a:xfrm>
          <a:prstGeom prst="rect">
            <a:avLst/>
          </a:prstGeom>
          <a:noFill/>
          <a:ln>
            <a:noFill/>
          </a:ln>
        </p:spPr>
      </p:pic>
      <p:pic>
        <p:nvPicPr>
          <p:cNvPr id="70" name="Google Shape;70;p15"/>
          <p:cNvPicPr preferRelativeResize="0"/>
          <p:nvPr/>
        </p:nvPicPr>
        <p:blipFill>
          <a:blip r:embed="rId6">
            <a:alphaModFix/>
          </a:blip>
          <a:stretch>
            <a:fillRect/>
          </a:stretch>
        </p:blipFill>
        <p:spPr>
          <a:xfrm>
            <a:off x="4613915" y="1795050"/>
            <a:ext cx="4109425" cy="3277876"/>
          </a:xfrm>
          <a:prstGeom prst="rect">
            <a:avLst/>
          </a:prstGeom>
          <a:noFill/>
          <a:ln>
            <a:noFill/>
          </a:ln>
        </p:spPr>
      </p:pic>
      <p:pic>
        <p:nvPicPr>
          <p:cNvPr id="71" name="Google Shape;71;p15"/>
          <p:cNvPicPr preferRelativeResize="0"/>
          <p:nvPr/>
        </p:nvPicPr>
        <p:blipFill>
          <a:blip r:embed="rId7">
            <a:alphaModFix/>
          </a:blip>
          <a:stretch>
            <a:fillRect/>
          </a:stretch>
        </p:blipFill>
        <p:spPr>
          <a:xfrm>
            <a:off x="4373875" y="423413"/>
            <a:ext cx="1591954" cy="390225"/>
          </a:xfrm>
          <a:prstGeom prst="rect">
            <a:avLst/>
          </a:prstGeom>
          <a:noFill/>
          <a:ln>
            <a:noFill/>
          </a:ln>
        </p:spPr>
      </p:pic>
      <p:pic>
        <p:nvPicPr>
          <p:cNvPr id="72" name="Google Shape;72;p15"/>
          <p:cNvPicPr preferRelativeResize="0"/>
          <p:nvPr/>
        </p:nvPicPr>
        <p:blipFill>
          <a:blip r:embed="rId8">
            <a:alphaModFix/>
          </a:blip>
          <a:stretch>
            <a:fillRect/>
          </a:stretch>
        </p:blipFill>
        <p:spPr>
          <a:xfrm>
            <a:off x="6241775" y="413500"/>
            <a:ext cx="2763873" cy="390200"/>
          </a:xfrm>
          <a:prstGeom prst="rect">
            <a:avLst/>
          </a:prstGeom>
          <a:noFill/>
          <a:ln>
            <a:noFill/>
          </a:ln>
        </p:spPr>
      </p:pic>
      <p:pic>
        <p:nvPicPr>
          <p:cNvPr id="73" name="Google Shape;73;p15"/>
          <p:cNvPicPr preferRelativeResize="0"/>
          <p:nvPr/>
        </p:nvPicPr>
        <p:blipFill>
          <a:blip r:embed="rId9">
            <a:alphaModFix/>
          </a:blip>
          <a:stretch>
            <a:fillRect/>
          </a:stretch>
        </p:blipFill>
        <p:spPr>
          <a:xfrm>
            <a:off x="4407213" y="847875"/>
            <a:ext cx="4632362" cy="102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106700" y="246375"/>
            <a:ext cx="5257800" cy="98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a:t>
            </a:r>
            <a:r>
              <a:rPr lang="en"/>
              <a:t>inite Impulse Response filters</a:t>
            </a:r>
            <a:endParaRPr/>
          </a:p>
        </p:txBody>
      </p:sp>
      <p:pic>
        <p:nvPicPr>
          <p:cNvPr id="79" name="Google Shape;79;p16"/>
          <p:cNvPicPr preferRelativeResize="0"/>
          <p:nvPr/>
        </p:nvPicPr>
        <p:blipFill rotWithShape="1">
          <a:blip r:embed="rId3">
            <a:alphaModFix/>
          </a:blip>
          <a:srcRect b="39260" l="150750" r="-150750" t="-39260"/>
          <a:stretch/>
        </p:blipFill>
        <p:spPr>
          <a:xfrm>
            <a:off x="4373875" y="1409825"/>
            <a:ext cx="2800350" cy="1028700"/>
          </a:xfrm>
          <a:prstGeom prst="rect">
            <a:avLst/>
          </a:prstGeom>
          <a:noFill/>
          <a:ln>
            <a:noFill/>
          </a:ln>
        </p:spPr>
      </p:pic>
      <p:pic>
        <p:nvPicPr>
          <p:cNvPr id="80" name="Google Shape;80;p16"/>
          <p:cNvPicPr preferRelativeResize="0"/>
          <p:nvPr/>
        </p:nvPicPr>
        <p:blipFill>
          <a:blip r:embed="rId4">
            <a:alphaModFix/>
          </a:blip>
          <a:stretch>
            <a:fillRect/>
          </a:stretch>
        </p:blipFill>
        <p:spPr>
          <a:xfrm>
            <a:off x="152400" y="1379775"/>
            <a:ext cx="3791074" cy="710170"/>
          </a:xfrm>
          <a:prstGeom prst="rect">
            <a:avLst/>
          </a:prstGeom>
          <a:noFill/>
          <a:ln>
            <a:noFill/>
          </a:ln>
        </p:spPr>
      </p:pic>
      <p:pic>
        <p:nvPicPr>
          <p:cNvPr id="81" name="Google Shape;81;p16"/>
          <p:cNvPicPr preferRelativeResize="0"/>
          <p:nvPr/>
        </p:nvPicPr>
        <p:blipFill>
          <a:blip r:embed="rId5">
            <a:alphaModFix/>
          </a:blip>
          <a:stretch>
            <a:fillRect/>
          </a:stretch>
        </p:blipFill>
        <p:spPr>
          <a:xfrm>
            <a:off x="152400" y="2261775"/>
            <a:ext cx="1849529" cy="473447"/>
          </a:xfrm>
          <a:prstGeom prst="rect">
            <a:avLst/>
          </a:prstGeom>
          <a:noFill/>
          <a:ln>
            <a:noFill/>
          </a:ln>
        </p:spPr>
      </p:pic>
      <p:pic>
        <p:nvPicPr>
          <p:cNvPr id="82" name="Google Shape;82;p16"/>
          <p:cNvPicPr preferRelativeResize="0"/>
          <p:nvPr/>
        </p:nvPicPr>
        <p:blipFill>
          <a:blip r:embed="rId6">
            <a:alphaModFix/>
          </a:blip>
          <a:stretch>
            <a:fillRect/>
          </a:stretch>
        </p:blipFill>
        <p:spPr>
          <a:xfrm>
            <a:off x="1928316" y="2411203"/>
            <a:ext cx="395670" cy="271794"/>
          </a:xfrm>
          <a:prstGeom prst="rect">
            <a:avLst/>
          </a:prstGeom>
          <a:noFill/>
          <a:ln>
            <a:noFill/>
          </a:ln>
        </p:spPr>
      </p:pic>
      <p:pic>
        <p:nvPicPr>
          <p:cNvPr id="83" name="Google Shape;83;p16"/>
          <p:cNvPicPr preferRelativeResize="0"/>
          <p:nvPr/>
        </p:nvPicPr>
        <p:blipFill>
          <a:blip r:embed="rId7">
            <a:alphaModFix/>
          </a:blip>
          <a:stretch>
            <a:fillRect/>
          </a:stretch>
        </p:blipFill>
        <p:spPr>
          <a:xfrm>
            <a:off x="2286262" y="2253008"/>
            <a:ext cx="1904738" cy="490982"/>
          </a:xfrm>
          <a:prstGeom prst="rect">
            <a:avLst/>
          </a:prstGeom>
          <a:noFill/>
          <a:ln>
            <a:noFill/>
          </a:ln>
        </p:spPr>
      </p:pic>
      <p:pic>
        <p:nvPicPr>
          <p:cNvPr id="84" name="Google Shape;84;p16"/>
          <p:cNvPicPr preferRelativeResize="0"/>
          <p:nvPr/>
        </p:nvPicPr>
        <p:blipFill>
          <a:blip r:embed="rId8">
            <a:alphaModFix/>
          </a:blip>
          <a:stretch>
            <a:fillRect/>
          </a:stretch>
        </p:blipFill>
        <p:spPr>
          <a:xfrm>
            <a:off x="152400" y="2954411"/>
            <a:ext cx="3018136" cy="482214"/>
          </a:xfrm>
          <a:prstGeom prst="rect">
            <a:avLst/>
          </a:prstGeom>
          <a:noFill/>
          <a:ln>
            <a:noFill/>
          </a:ln>
        </p:spPr>
      </p:pic>
      <p:pic>
        <p:nvPicPr>
          <p:cNvPr id="85" name="Google Shape;85;p16"/>
          <p:cNvPicPr preferRelativeResize="0"/>
          <p:nvPr/>
        </p:nvPicPr>
        <p:blipFill>
          <a:blip r:embed="rId9">
            <a:alphaModFix/>
          </a:blip>
          <a:stretch>
            <a:fillRect/>
          </a:stretch>
        </p:blipFill>
        <p:spPr>
          <a:xfrm>
            <a:off x="6059788" y="651625"/>
            <a:ext cx="1591750" cy="636700"/>
          </a:xfrm>
          <a:prstGeom prst="rect">
            <a:avLst/>
          </a:prstGeom>
          <a:noFill/>
          <a:ln>
            <a:noFill/>
          </a:ln>
        </p:spPr>
      </p:pic>
      <p:pic>
        <p:nvPicPr>
          <p:cNvPr id="86" name="Google Shape;86;p16"/>
          <p:cNvPicPr preferRelativeResize="0"/>
          <p:nvPr/>
        </p:nvPicPr>
        <p:blipFill>
          <a:blip r:embed="rId10">
            <a:alphaModFix/>
          </a:blip>
          <a:stretch>
            <a:fillRect/>
          </a:stretch>
        </p:blipFill>
        <p:spPr>
          <a:xfrm>
            <a:off x="4826375" y="1600200"/>
            <a:ext cx="4210925" cy="3335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 and IIR example</a:t>
            </a:r>
            <a:endParaRPr/>
          </a:p>
        </p:txBody>
      </p:sp>
      <p:pic>
        <p:nvPicPr>
          <p:cNvPr id="92" name="Google Shape;92;p17"/>
          <p:cNvPicPr preferRelativeResize="0"/>
          <p:nvPr/>
        </p:nvPicPr>
        <p:blipFill>
          <a:blip r:embed="rId3">
            <a:alphaModFix/>
          </a:blip>
          <a:stretch>
            <a:fillRect/>
          </a:stretch>
        </p:blipFill>
        <p:spPr>
          <a:xfrm>
            <a:off x="1981200" y="941525"/>
            <a:ext cx="483570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 design: window method </a:t>
            </a:r>
            <a:r>
              <a:rPr lang="en">
                <a:latin typeface="Courier"/>
                <a:ea typeface="Courier"/>
                <a:cs typeface="Courier"/>
                <a:sym typeface="Courier"/>
              </a:rPr>
              <a:t>(firwin)</a:t>
            </a:r>
            <a:endParaRPr>
              <a:latin typeface="Courier"/>
              <a:ea typeface="Courier"/>
              <a:cs typeface="Courier"/>
              <a:sym typeface="Courier"/>
            </a:endParaRPr>
          </a:p>
        </p:txBody>
      </p:sp>
      <p:sp>
        <p:nvSpPr>
          <p:cNvPr id="98" name="Google Shape;98;p18"/>
          <p:cNvSpPr txBox="1"/>
          <p:nvPr>
            <p:ph idx="1" type="body"/>
          </p:nvPr>
        </p:nvSpPr>
        <p:spPr>
          <a:xfrm>
            <a:off x="311700" y="851275"/>
            <a:ext cx="8520600" cy="25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Windowing a theoretically ideal impulse response h(n) by some suitable chosen window function w(n), yielding</a:t>
            </a:r>
            <a:endParaRPr sz="1700"/>
          </a:p>
          <a:p>
            <a:pPr indent="0" lvl="0" marL="0" rtl="0" algn="l">
              <a:spcBef>
                <a:spcPts val="1200"/>
              </a:spcBef>
              <a:spcAft>
                <a:spcPts val="0"/>
              </a:spcAft>
              <a:buNone/>
            </a:pPr>
            <a:r>
              <a:rPr lang="en" sz="1700"/>
              <a:t>Ex: the ideal impulse response of a lowpass filter in the sinc function</a:t>
            </a:r>
            <a:endParaRPr sz="1700"/>
          </a:p>
          <a:p>
            <a:pPr indent="0" lvl="0" marL="0" rtl="0" algn="l">
              <a:spcBef>
                <a:spcPts val="1200"/>
              </a:spcBef>
              <a:spcAft>
                <a:spcPts val="0"/>
              </a:spcAft>
              <a:buNone/>
            </a:pPr>
            <a:r>
              <a:t/>
            </a:r>
            <a:endParaRPr/>
          </a:p>
          <a:p>
            <a:pPr indent="0" lvl="0" marL="0" rtl="0" algn="l">
              <a:spcBef>
                <a:spcPts val="1200"/>
              </a:spcBef>
              <a:spcAft>
                <a:spcPts val="1200"/>
              </a:spcAft>
              <a:buNone/>
            </a:pPr>
            <a:r>
              <a:rPr lang="en" sz="1700"/>
              <a:t>where B = 2f_c is the normalized bandwidth in Hz and f_c is the cutoff frequency in Hz.</a:t>
            </a:r>
            <a:endParaRPr sz="1700"/>
          </a:p>
        </p:txBody>
      </p:sp>
      <p:pic>
        <p:nvPicPr>
          <p:cNvPr id="99" name="Google Shape;99;p18"/>
          <p:cNvPicPr preferRelativeResize="0"/>
          <p:nvPr/>
        </p:nvPicPr>
        <p:blipFill>
          <a:blip r:embed="rId3">
            <a:alphaModFix/>
          </a:blip>
          <a:stretch>
            <a:fillRect/>
          </a:stretch>
        </p:blipFill>
        <p:spPr>
          <a:xfrm>
            <a:off x="3339975" y="1191807"/>
            <a:ext cx="2978650" cy="396350"/>
          </a:xfrm>
          <a:prstGeom prst="rect">
            <a:avLst/>
          </a:prstGeom>
          <a:noFill/>
          <a:ln>
            <a:noFill/>
          </a:ln>
        </p:spPr>
      </p:pic>
      <p:pic>
        <p:nvPicPr>
          <p:cNvPr id="100" name="Google Shape;100;p18"/>
          <p:cNvPicPr preferRelativeResize="0"/>
          <p:nvPr/>
        </p:nvPicPr>
        <p:blipFill>
          <a:blip r:embed="rId4">
            <a:alphaModFix/>
          </a:blip>
          <a:stretch>
            <a:fillRect/>
          </a:stretch>
        </p:blipFill>
        <p:spPr>
          <a:xfrm>
            <a:off x="2507525" y="1964475"/>
            <a:ext cx="4016550" cy="607275"/>
          </a:xfrm>
          <a:prstGeom prst="rect">
            <a:avLst/>
          </a:prstGeom>
          <a:noFill/>
          <a:ln>
            <a:noFill/>
          </a:ln>
        </p:spPr>
      </p:pic>
      <p:pic>
        <p:nvPicPr>
          <p:cNvPr id="101" name="Google Shape;101;p18"/>
          <p:cNvPicPr preferRelativeResize="0"/>
          <p:nvPr/>
        </p:nvPicPr>
        <p:blipFill>
          <a:blip r:embed="rId5">
            <a:alphaModFix/>
          </a:blip>
          <a:stretch>
            <a:fillRect/>
          </a:stretch>
        </p:blipFill>
        <p:spPr>
          <a:xfrm>
            <a:off x="776175" y="3022525"/>
            <a:ext cx="2208505" cy="2061900"/>
          </a:xfrm>
          <a:prstGeom prst="rect">
            <a:avLst/>
          </a:prstGeom>
          <a:noFill/>
          <a:ln>
            <a:noFill/>
          </a:ln>
        </p:spPr>
      </p:pic>
      <p:pic>
        <p:nvPicPr>
          <p:cNvPr id="102" name="Google Shape;102;p18"/>
          <p:cNvPicPr preferRelativeResize="0"/>
          <p:nvPr/>
        </p:nvPicPr>
        <p:blipFill>
          <a:blip r:embed="rId6">
            <a:alphaModFix/>
          </a:blip>
          <a:stretch>
            <a:fillRect/>
          </a:stretch>
        </p:blipFill>
        <p:spPr>
          <a:xfrm>
            <a:off x="3104250" y="2911375"/>
            <a:ext cx="2161050" cy="2165750"/>
          </a:xfrm>
          <a:prstGeom prst="rect">
            <a:avLst/>
          </a:prstGeom>
          <a:noFill/>
          <a:ln>
            <a:noFill/>
          </a:ln>
        </p:spPr>
      </p:pic>
      <p:sp>
        <p:nvSpPr>
          <p:cNvPr id="103" name="Google Shape;103;p18"/>
          <p:cNvSpPr txBox="1"/>
          <p:nvPr/>
        </p:nvSpPr>
        <p:spPr>
          <a:xfrm>
            <a:off x="5526025" y="3867475"/>
            <a:ext cx="2436600" cy="1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filter length = 101</a:t>
            </a:r>
            <a:endParaRPr sz="1700">
              <a:solidFill>
                <a:schemeClr val="dk2"/>
              </a:solidFill>
            </a:endParaRPr>
          </a:p>
          <a:p>
            <a:pPr indent="0" lvl="0" marL="0" rtl="0" algn="l">
              <a:spcBef>
                <a:spcPts val="0"/>
              </a:spcBef>
              <a:spcAft>
                <a:spcPts val="0"/>
              </a:spcAft>
              <a:buNone/>
            </a:pPr>
            <a:r>
              <a:rPr lang="en" sz="1700">
                <a:solidFill>
                  <a:schemeClr val="dk2"/>
                </a:solidFill>
              </a:rPr>
              <a:t>f_c = 2000 Hz</a:t>
            </a:r>
            <a:endParaRPr sz="17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Downsampling</a:t>
            </a:r>
            <a:endParaRPr/>
          </a:p>
        </p:txBody>
      </p:sp>
      <p:pic>
        <p:nvPicPr>
          <p:cNvPr id="109" name="Google Shape;109;p19"/>
          <p:cNvPicPr preferRelativeResize="0"/>
          <p:nvPr/>
        </p:nvPicPr>
        <p:blipFill>
          <a:blip r:embed="rId3">
            <a:alphaModFix/>
          </a:blip>
          <a:stretch>
            <a:fillRect/>
          </a:stretch>
        </p:blipFill>
        <p:spPr>
          <a:xfrm>
            <a:off x="3933825" y="960100"/>
            <a:ext cx="1276350" cy="354800"/>
          </a:xfrm>
          <a:prstGeom prst="rect">
            <a:avLst/>
          </a:prstGeom>
          <a:noFill/>
          <a:ln>
            <a:noFill/>
          </a:ln>
        </p:spPr>
      </p:pic>
      <p:pic>
        <p:nvPicPr>
          <p:cNvPr id="110" name="Google Shape;110;p19"/>
          <p:cNvPicPr preferRelativeResize="0"/>
          <p:nvPr/>
        </p:nvPicPr>
        <p:blipFill>
          <a:blip r:embed="rId4">
            <a:alphaModFix/>
          </a:blip>
          <a:stretch>
            <a:fillRect/>
          </a:stretch>
        </p:blipFill>
        <p:spPr>
          <a:xfrm>
            <a:off x="2103125" y="1358100"/>
            <a:ext cx="4937750" cy="1213650"/>
          </a:xfrm>
          <a:prstGeom prst="rect">
            <a:avLst/>
          </a:prstGeom>
          <a:noFill/>
          <a:ln>
            <a:noFill/>
          </a:ln>
        </p:spPr>
      </p:pic>
      <p:pic>
        <p:nvPicPr>
          <p:cNvPr id="111" name="Google Shape;111;p19"/>
          <p:cNvPicPr preferRelativeResize="0"/>
          <p:nvPr/>
        </p:nvPicPr>
        <p:blipFill>
          <a:blip r:embed="rId5">
            <a:alphaModFix/>
          </a:blip>
          <a:stretch>
            <a:fillRect/>
          </a:stretch>
        </p:blipFill>
        <p:spPr>
          <a:xfrm>
            <a:off x="1689725" y="2571750"/>
            <a:ext cx="5888375" cy="1297590"/>
          </a:xfrm>
          <a:prstGeom prst="rect">
            <a:avLst/>
          </a:prstGeom>
          <a:noFill/>
          <a:ln>
            <a:noFill/>
          </a:ln>
        </p:spPr>
      </p:pic>
      <p:pic>
        <p:nvPicPr>
          <p:cNvPr id="112" name="Google Shape;112;p19"/>
          <p:cNvPicPr preferRelativeResize="0"/>
          <p:nvPr/>
        </p:nvPicPr>
        <p:blipFill>
          <a:blip r:embed="rId6">
            <a:alphaModFix/>
          </a:blip>
          <a:stretch>
            <a:fillRect/>
          </a:stretch>
        </p:blipFill>
        <p:spPr>
          <a:xfrm>
            <a:off x="2708900" y="3860475"/>
            <a:ext cx="3531875" cy="1180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13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Upsampling</a:t>
            </a:r>
            <a:endParaRPr/>
          </a:p>
        </p:txBody>
      </p:sp>
      <p:pic>
        <p:nvPicPr>
          <p:cNvPr id="118" name="Google Shape;118;p20"/>
          <p:cNvPicPr preferRelativeResize="0"/>
          <p:nvPr/>
        </p:nvPicPr>
        <p:blipFill>
          <a:blip r:embed="rId3">
            <a:alphaModFix/>
          </a:blip>
          <a:stretch>
            <a:fillRect/>
          </a:stretch>
        </p:blipFill>
        <p:spPr>
          <a:xfrm>
            <a:off x="1942175" y="743400"/>
            <a:ext cx="5700708" cy="729912"/>
          </a:xfrm>
          <a:prstGeom prst="rect">
            <a:avLst/>
          </a:prstGeom>
          <a:noFill/>
          <a:ln>
            <a:noFill/>
          </a:ln>
        </p:spPr>
      </p:pic>
      <p:pic>
        <p:nvPicPr>
          <p:cNvPr id="119" name="Google Shape;119;p20"/>
          <p:cNvPicPr preferRelativeResize="0"/>
          <p:nvPr/>
        </p:nvPicPr>
        <p:blipFill>
          <a:blip r:embed="rId4">
            <a:alphaModFix/>
          </a:blip>
          <a:stretch>
            <a:fillRect/>
          </a:stretch>
        </p:blipFill>
        <p:spPr>
          <a:xfrm>
            <a:off x="2026925" y="1473300"/>
            <a:ext cx="5205222" cy="1314450"/>
          </a:xfrm>
          <a:prstGeom prst="rect">
            <a:avLst/>
          </a:prstGeom>
          <a:noFill/>
          <a:ln>
            <a:noFill/>
          </a:ln>
        </p:spPr>
      </p:pic>
      <p:pic>
        <p:nvPicPr>
          <p:cNvPr id="120" name="Google Shape;120;p20"/>
          <p:cNvPicPr preferRelativeResize="0"/>
          <p:nvPr/>
        </p:nvPicPr>
        <p:blipFill>
          <a:blip r:embed="rId5">
            <a:alphaModFix/>
          </a:blip>
          <a:stretch>
            <a:fillRect/>
          </a:stretch>
        </p:blipFill>
        <p:spPr>
          <a:xfrm>
            <a:off x="1760225" y="2711550"/>
            <a:ext cx="5806450" cy="1238475"/>
          </a:xfrm>
          <a:prstGeom prst="rect">
            <a:avLst/>
          </a:prstGeom>
          <a:noFill/>
          <a:ln>
            <a:noFill/>
          </a:ln>
        </p:spPr>
      </p:pic>
      <p:pic>
        <p:nvPicPr>
          <p:cNvPr id="121" name="Google Shape;121;p20"/>
          <p:cNvPicPr preferRelativeResize="0"/>
          <p:nvPr/>
        </p:nvPicPr>
        <p:blipFill>
          <a:blip r:embed="rId6">
            <a:alphaModFix/>
          </a:blip>
          <a:stretch>
            <a:fillRect/>
          </a:stretch>
        </p:blipFill>
        <p:spPr>
          <a:xfrm>
            <a:off x="3415650" y="3934800"/>
            <a:ext cx="3144709" cy="105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 rate changes by non-integer factor</a:t>
            </a:r>
            <a:endParaRPr/>
          </a:p>
        </p:txBody>
      </p:sp>
      <p:pic>
        <p:nvPicPr>
          <p:cNvPr id="127" name="Google Shape;127;p21"/>
          <p:cNvPicPr preferRelativeResize="0"/>
          <p:nvPr/>
        </p:nvPicPr>
        <p:blipFill>
          <a:blip r:embed="rId3">
            <a:alphaModFix/>
          </a:blip>
          <a:stretch>
            <a:fillRect/>
          </a:stretch>
        </p:blipFill>
        <p:spPr>
          <a:xfrm>
            <a:off x="1158250" y="1864038"/>
            <a:ext cx="6286500" cy="1323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